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60" r:id="rId3"/>
    <p:sldId id="274" r:id="rId4"/>
    <p:sldId id="275" r:id="rId5"/>
    <p:sldId id="284" r:id="rId6"/>
    <p:sldId id="277" r:id="rId7"/>
    <p:sldId id="278" r:id="rId8"/>
    <p:sldId id="279" r:id="rId9"/>
    <p:sldId id="285" r:id="rId10"/>
    <p:sldId id="281" r:id="rId11"/>
    <p:sldId id="286" r:id="rId12"/>
    <p:sldId id="273" r:id="rId13"/>
  </p:sldIdLst>
  <p:sldSz cx="18288000" cy="10287000"/>
  <p:notesSz cx="6858000" cy="9144000"/>
  <p:embeddedFontLst>
    <p:embeddedFont>
      <p:font typeface="Alatsi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Courier Prim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31E"/>
    <a:srgbClr val="F5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8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91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55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3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272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52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92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43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50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2277056" y="3600450"/>
            <a:ext cx="13733980" cy="3086595"/>
            <a:chOff x="0" y="0"/>
            <a:chExt cx="3617156" cy="812925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Google Shape;22;p4"/>
            <p:cNvSpPr txBox="1"/>
            <p:nvPr/>
          </p:nvSpPr>
          <p:spPr>
            <a:xfrm>
              <a:off x="0" y="9525"/>
              <a:ext cx="3617100" cy="8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11838353" y="51625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2;p11">
            <a:extLst>
              <a:ext uri="{FF2B5EF4-FFF2-40B4-BE49-F238E27FC236}">
                <a16:creationId xmlns:a16="http://schemas.microsoft.com/office/drawing/2014/main" id="{B3FE52BD-1B88-4393-B5C8-56E3CDAE09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>
            <a:cxnSpLocks/>
          </p:cNvCxnSpPr>
          <p:nvPr/>
        </p:nvCxnSpPr>
        <p:spPr>
          <a:xfrm>
            <a:off x="1384663" y="9465771"/>
            <a:ext cx="1322463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7"/>
          <p:cNvSpPr txBox="1"/>
          <p:nvPr/>
        </p:nvSpPr>
        <p:spPr>
          <a:xfrm>
            <a:off x="1384663" y="6732515"/>
            <a:ext cx="13224638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Definicija</a:t>
            </a:r>
            <a:r>
              <a:rPr lang="en-US" sz="4000" dirty="0"/>
              <a:t> </a:t>
            </a:r>
            <a:r>
              <a:rPr lang="en-US" sz="4000" dirty="0" err="1"/>
              <a:t>rekurentnih</a:t>
            </a:r>
            <a:r>
              <a:rPr lang="en-US" sz="4000" dirty="0"/>
              <a:t> </a:t>
            </a:r>
            <a:r>
              <a:rPr lang="en-US" sz="4000" dirty="0" err="1"/>
              <a:t>relacija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njihov</a:t>
            </a:r>
            <a:r>
              <a:rPr lang="en-US" sz="4000" dirty="0"/>
              <a:t> </a:t>
            </a:r>
            <a:r>
              <a:rPr lang="en-US" sz="4000" dirty="0" err="1"/>
              <a:t>značaj</a:t>
            </a:r>
            <a:r>
              <a:rPr lang="en-US" sz="4000" dirty="0"/>
              <a:t> u </a:t>
            </a:r>
            <a:r>
              <a:rPr lang="en-US" sz="4000" dirty="0" err="1"/>
              <a:t>računarstvu</a:t>
            </a:r>
            <a:r>
              <a:rPr lang="en-US" sz="4000" dirty="0"/>
              <a:t>.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Kratak</a:t>
            </a:r>
            <a:r>
              <a:rPr lang="en-US" sz="4000" dirty="0"/>
              <a:t> </a:t>
            </a:r>
            <a:r>
              <a:rPr lang="en-US" sz="4000" dirty="0" err="1"/>
              <a:t>uvod</a:t>
            </a:r>
            <a:r>
              <a:rPr lang="en-US" sz="4000" dirty="0"/>
              <a:t> o </a:t>
            </a:r>
            <a:r>
              <a:rPr lang="en-US" sz="4000" dirty="0" err="1"/>
              <a:t>problemima</a:t>
            </a:r>
            <a:r>
              <a:rPr lang="en-US" sz="4000" dirty="0"/>
              <a:t> </a:t>
            </a:r>
            <a:r>
              <a:rPr lang="en-US" sz="4000" dirty="0" err="1"/>
              <a:t>koje</a:t>
            </a:r>
            <a:r>
              <a:rPr lang="en-US" sz="4000" dirty="0"/>
              <a:t> </a:t>
            </a:r>
            <a:r>
              <a:rPr lang="en-US" sz="4000" dirty="0" err="1"/>
              <a:t>rešavamo</a:t>
            </a:r>
            <a:r>
              <a:rPr lang="en-US" sz="4000" dirty="0"/>
              <a:t> </a:t>
            </a:r>
            <a:r>
              <a:rPr lang="en-US" sz="4000" dirty="0" err="1"/>
              <a:t>rekurzijom</a:t>
            </a:r>
            <a:r>
              <a:rPr lang="en-US" sz="4000" dirty="0"/>
              <a:t>: </a:t>
            </a:r>
            <a:r>
              <a:rPr lang="en-US" sz="4000" dirty="0" err="1"/>
              <a:t>Fibonačijev</a:t>
            </a:r>
            <a:r>
              <a:rPr lang="en-US" sz="4000" dirty="0"/>
              <a:t> </a:t>
            </a:r>
            <a:r>
              <a:rPr lang="en-US" sz="4000" dirty="0" err="1"/>
              <a:t>niz</a:t>
            </a:r>
            <a:r>
              <a:rPr lang="en-US" sz="4000" dirty="0"/>
              <a:t>, </a:t>
            </a:r>
            <a:r>
              <a:rPr lang="en-US" sz="4000" dirty="0" err="1"/>
              <a:t>faktorijel</a:t>
            </a:r>
            <a:r>
              <a:rPr lang="en-US" sz="4000" dirty="0"/>
              <a:t>, </a:t>
            </a:r>
            <a:r>
              <a:rPr lang="en-US" sz="4000" dirty="0" err="1"/>
              <a:t>i</a:t>
            </a:r>
            <a:r>
              <a:rPr lang="en-US" sz="4000" dirty="0"/>
              <a:t> Hanoi </a:t>
            </a:r>
            <a:r>
              <a:rPr lang="en-US" sz="4000" dirty="0" err="1"/>
              <a:t>kule</a:t>
            </a:r>
            <a:r>
              <a:rPr lang="en-US" sz="4000" dirty="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 err="1"/>
          </a:p>
        </p:txBody>
      </p:sp>
      <p:sp>
        <p:nvSpPr>
          <p:cNvPr id="48" name="Google Shape;48;p7"/>
          <p:cNvSpPr txBox="1"/>
          <p:nvPr/>
        </p:nvSpPr>
        <p:spPr>
          <a:xfrm>
            <a:off x="14609301" y="9071617"/>
            <a:ext cx="33433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Grupa</a:t>
            </a: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10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4.11.2024.</a:t>
            </a:r>
            <a:endParaRPr dirty="0"/>
          </a:p>
        </p:txBody>
      </p:sp>
      <p:sp>
        <p:nvSpPr>
          <p:cNvPr id="12" name="Google Shape;46;p7">
            <a:extLst>
              <a:ext uri="{FF2B5EF4-FFF2-40B4-BE49-F238E27FC236}">
                <a16:creationId xmlns:a16="http://schemas.microsoft.com/office/drawing/2014/main" id="{5FA5B3BE-A104-4F96-8A53-E9195E245550}"/>
              </a:ext>
            </a:extLst>
          </p:cNvPr>
          <p:cNvSpPr txBox="1"/>
          <p:nvPr/>
        </p:nvSpPr>
        <p:spPr>
          <a:xfrm>
            <a:off x="111034" y="732285"/>
            <a:ext cx="1806593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Primjena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rekurentnih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relacija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računarstvu</a:t>
            </a:r>
            <a:endParaRPr lang="en-US" sz="90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Rekurentna relacija za Hanoi kule</a:t>
            </a:r>
          </a:p>
        </p:txBody>
      </p:sp>
      <p:sp>
        <p:nvSpPr>
          <p:cNvPr id="96" name="Google Shape;96;p11"/>
          <p:cNvSpPr txBox="1"/>
          <p:nvPr/>
        </p:nvSpPr>
        <p:spPr>
          <a:xfrm>
            <a:off x="3204251" y="4928056"/>
            <a:ext cx="4437519" cy="227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pt-BR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Rekurentna relacija:</a:t>
            </a:r>
          </a:p>
          <a:p>
            <a:pPr lvl="0"/>
            <a:endParaRPr lang="pt-BR" sz="2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/>
            <a:r>
              <a:rPr lang="pt-B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Ako imamo n diskova: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T(n) = 2 · T(n − 1) + 1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T(1) = 1 (osnovni slučaj).</a:t>
            </a:r>
          </a:p>
        </p:txBody>
      </p:sp>
      <p:sp>
        <p:nvSpPr>
          <p:cNvPr id="9" name="Google Shape;96;p11">
            <a:extLst>
              <a:ext uri="{FF2B5EF4-FFF2-40B4-BE49-F238E27FC236}">
                <a16:creationId xmlns:a16="http://schemas.microsoft.com/office/drawing/2014/main" id="{87F4FF95-25E9-4313-96C0-600C9CC42798}"/>
              </a:ext>
            </a:extLst>
          </p:cNvPr>
          <p:cNvSpPr txBox="1"/>
          <p:nvPr/>
        </p:nvSpPr>
        <p:spPr>
          <a:xfrm>
            <a:off x="10626238" y="4928056"/>
            <a:ext cx="5097591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pt-BR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Rezultati za T(n):</a:t>
            </a:r>
          </a:p>
          <a:p>
            <a:pPr lvl="0"/>
            <a:endParaRPr lang="pt-BR" sz="2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T(2) = 3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T(3) = 7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T(4) = 15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Opšta</a:t>
            </a:r>
            <a:r>
              <a:rPr lang="fr-F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formula: T(n) = 2^n − 1</a:t>
            </a:r>
          </a:p>
        </p:txBody>
      </p:sp>
    </p:spTree>
    <p:extLst>
      <p:ext uri="{BB962C8B-B14F-4D97-AF65-F5344CB8AC3E}">
        <p14:creationId xmlns:p14="http://schemas.microsoft.com/office/powerpoint/2010/main" val="2832074319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Algoritam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za Hanoi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kule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(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rekurzivno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12469-272F-48FA-99AB-A3B618B9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083" y="3343299"/>
            <a:ext cx="15071833" cy="59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3417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3975957" y="4201753"/>
            <a:ext cx="1033608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9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Hvala na pažnji!!!</a:t>
            </a:r>
            <a:endParaRPr lang="en-US" sz="9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2869947" y="1230521"/>
            <a:ext cx="1194939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Fibonačijev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niz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2543404" y="5610755"/>
            <a:ext cx="5749939" cy="223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Fibonačijev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niz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svaka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vrednost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je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zbir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prethodna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Inicijalni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uslovi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</a:p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F(0) = 0</a:t>
            </a:r>
          </a:p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F(1) = 1</a:t>
            </a:r>
          </a:p>
        </p:txBody>
      </p:sp>
      <p:sp>
        <p:nvSpPr>
          <p:cNvPr id="97" name="Google Shape;97;p11"/>
          <p:cNvSpPr txBox="1"/>
          <p:nvPr/>
        </p:nvSpPr>
        <p:spPr>
          <a:xfrm>
            <a:off x="3336319" y="4569255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Definicija:</a:t>
            </a:r>
            <a:endParaRPr lang="en-US" dirty="0">
              <a:solidFill>
                <a:srgbClr val="2923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/>
              <p:nvPr/>
            </p:nvSpPr>
            <p:spPr>
              <a:xfrm>
                <a:off x="10162773" y="6038854"/>
                <a:ext cx="498126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𝐹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(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) =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𝐹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(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− 1) +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𝐹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(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− 2)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773" y="6038854"/>
                <a:ext cx="49812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97;p11">
            <a:extLst>
              <a:ext uri="{FF2B5EF4-FFF2-40B4-BE49-F238E27FC236}">
                <a16:creationId xmlns:a16="http://schemas.microsoft.com/office/drawing/2014/main" id="{084449E3-247B-48A1-BC72-413AF67C4D82}"/>
              </a:ext>
            </a:extLst>
          </p:cNvPr>
          <p:cNvSpPr txBox="1"/>
          <p:nvPr/>
        </p:nvSpPr>
        <p:spPr>
          <a:xfrm>
            <a:off x="10487467" y="4569255"/>
            <a:ext cx="433187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Rekurentna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4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-297180" y="1395790"/>
            <a:ext cx="1888235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Fibonačijevog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niza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2619440" y="6090443"/>
            <a:ext cx="48162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0, 1, 1, 2, 3, 5, 8, 13, 21, 34, 55, ...</a:t>
            </a:r>
          </a:p>
        </p:txBody>
      </p:sp>
      <p:sp>
        <p:nvSpPr>
          <p:cNvPr id="97" name="Google Shape;97;p11"/>
          <p:cNvSpPr txBox="1"/>
          <p:nvPr/>
        </p:nvSpPr>
        <p:spPr>
          <a:xfrm>
            <a:off x="3105694" y="3947787"/>
            <a:ext cx="3843746" cy="11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Fibonačijevog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niza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  <a:endParaRPr lang="sr-Latn-BA" sz="36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0977204" y="3985128"/>
            <a:ext cx="456097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Osobina zlatnog presjeka:</a:t>
            </a: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9875550" y="5875000"/>
            <a:ext cx="738633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Odnos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uzastopnih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članova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teži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ka </a:t>
            </a:r>
            <a:r>
              <a:rPr lang="el-GR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φ ≈ 1.618.</a:t>
            </a:r>
          </a:p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Pojavljuje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se u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prirodi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arhitekturi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umetnosti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237045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Algoritam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za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Fibonačijev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niz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(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rekurzivno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144FD-4575-473A-BA4F-91E63346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48" y="3904466"/>
            <a:ext cx="14476703" cy="52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3532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2869947" y="1230521"/>
            <a:ext cx="1194939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Faktorijel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1572834" y="5646825"/>
            <a:ext cx="405333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Faktorijel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 (n!) je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proizvod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svih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pozitivnih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celih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brojeva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n.</a:t>
            </a:r>
          </a:p>
        </p:txBody>
      </p:sp>
      <p:sp>
        <p:nvSpPr>
          <p:cNvPr id="97" name="Google Shape;97;p11"/>
          <p:cNvSpPr txBox="1"/>
          <p:nvPr/>
        </p:nvSpPr>
        <p:spPr>
          <a:xfrm>
            <a:off x="1572834" y="4569255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Definicija:</a:t>
            </a:r>
            <a:endParaRPr lang="en-US" dirty="0">
              <a:solidFill>
                <a:srgbClr val="2923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/>
              <p:nvPr/>
            </p:nvSpPr>
            <p:spPr>
              <a:xfrm>
                <a:off x="5832500" y="5819849"/>
                <a:ext cx="6622998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𝐴𝑘𝑜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𝑗𝑒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= 0,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𝑜𝑛𝑑𝑎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! = 1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𝐴𝑘𝑜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𝑗𝑒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&gt; 0,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𝑜𝑛𝑑𝑎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! = 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· (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𝑛</m:t>
                      </m:r>
                      <m:r>
                        <a:rPr lang="pt-BR" sz="2800" i="1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 − 1)!</m:t>
                      </m:r>
                    </m:oMath>
                  </m:oMathPara>
                </a14:m>
              </a:p>
              <a:p>
                <a:pPr lvl="0"/>
              </a:p>
            </p:txBody>
          </p:sp>
        </mc:Choice>
        <mc:Fallback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00" y="5819849"/>
                <a:ext cx="6622998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97;p11">
            <a:extLst>
              <a:ext uri="{FF2B5EF4-FFF2-40B4-BE49-F238E27FC236}">
                <a16:creationId xmlns:a16="http://schemas.microsoft.com/office/drawing/2014/main" id="{084449E3-247B-48A1-BC72-413AF67C4D82}"/>
              </a:ext>
            </a:extLst>
          </p:cNvPr>
          <p:cNvSpPr txBox="1"/>
          <p:nvPr/>
        </p:nvSpPr>
        <p:spPr>
          <a:xfrm>
            <a:off x="6978059" y="4569255"/>
            <a:ext cx="433187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9" name="Google Shape;97;p11">
            <a:extLst>
              <a:ext uri="{FF2B5EF4-FFF2-40B4-BE49-F238E27FC236}">
                <a16:creationId xmlns:a16="http://schemas.microsoft.com/office/drawing/2014/main" id="{30C51FB1-8C92-451F-9AC4-18288ABA4893}"/>
              </a:ext>
            </a:extLst>
          </p:cNvPr>
          <p:cNvSpPr txBox="1"/>
          <p:nvPr/>
        </p:nvSpPr>
        <p:spPr>
          <a:xfrm>
            <a:off x="12633029" y="4569255"/>
            <a:ext cx="433187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</a:t>
            </a: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10" name="Google Shape;96;p11">
            <a:extLst>
              <a:ext uri="{FF2B5EF4-FFF2-40B4-BE49-F238E27FC236}">
                <a16:creationId xmlns:a16="http://schemas.microsoft.com/office/drawing/2014/main" id="{841430D5-1942-433D-8F93-7975F0BA6831}"/>
              </a:ext>
            </a:extLst>
          </p:cNvPr>
          <p:cNvSpPr txBox="1"/>
          <p:nvPr/>
        </p:nvSpPr>
        <p:spPr>
          <a:xfrm>
            <a:off x="13272770" y="5819849"/>
            <a:ext cx="358686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5! = 5 · 4 · 3 · 2 · 1 = 120</a:t>
            </a:r>
          </a:p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3! = 3 · 2 · 1 = 6</a:t>
            </a:r>
          </a:p>
        </p:txBody>
      </p:sp>
    </p:spTree>
    <p:extLst>
      <p:ext uri="{BB962C8B-B14F-4D97-AF65-F5344CB8AC3E}">
        <p14:creationId xmlns:p14="http://schemas.microsoft.com/office/powerpoint/2010/main" val="3030896349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Algoritam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za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Faktorijel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(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rekurzivno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24AAB-EB70-4E47-91CE-D6E94EB1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754" y="4119571"/>
            <a:ext cx="15124491" cy="39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31736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15" y="73448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Hanoi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kule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1028700" y="4142196"/>
            <a:ext cx="9220233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Problem:</a:t>
            </a:r>
          </a:p>
          <a:p>
            <a:pPr lvl="0"/>
            <a:endParaRPr lang="en-US" sz="36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/>
            <a:r>
              <a:rPr lang="sr-Latn-BA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 Hanoi kula je klasičan problem koji demonstrira moć rekurzije i rekuren-</a:t>
            </a:r>
          </a:p>
          <a:p>
            <a:pPr lvl="0"/>
            <a:r>
              <a:rPr lang="sr-Latn-BA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tih relacija kako bi se riješili složeniji problemi.</a:t>
            </a:r>
          </a:p>
          <a:p>
            <a:pPr lvl="0"/>
            <a:r>
              <a:rPr lang="sr-Latn-BA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Ako imamo tri stuba i određeni broj diskova različitih veličina koji su poredani</a:t>
            </a:r>
          </a:p>
          <a:p>
            <a:pPr lvl="0"/>
            <a:r>
              <a:rPr lang="sr-Latn-BA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tako da su diskovi na prvom stubu i da je uvijek manji disk iznad većeg. Poenta</a:t>
            </a:r>
          </a:p>
          <a:p>
            <a:pPr lvl="0"/>
            <a:r>
              <a:rPr lang="sr-Latn-BA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je da diskove premjestimo sa prvog na treći stub ali tako da se pridžavamo</a:t>
            </a:r>
          </a:p>
        </p:txBody>
      </p:sp>
      <p:sp>
        <p:nvSpPr>
          <p:cNvPr id="11" name="Google Shape;96;p11">
            <a:extLst>
              <a:ext uri="{FF2B5EF4-FFF2-40B4-BE49-F238E27FC236}">
                <a16:creationId xmlns:a16="http://schemas.microsoft.com/office/drawing/2014/main" id="{88A28D71-64BA-4B8C-B69A-957639538EBA}"/>
              </a:ext>
            </a:extLst>
          </p:cNvPr>
          <p:cNvSpPr txBox="1"/>
          <p:nvPr/>
        </p:nvSpPr>
        <p:spPr>
          <a:xfrm>
            <a:off x="11855065" y="4142196"/>
            <a:ext cx="4804987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Pravila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</a:p>
          <a:p>
            <a:pPr lvl="0"/>
            <a:endParaRPr lang="en-US" sz="36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 jednom potezu moeže da se prjemjesti samo jedan disk.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Veći disk ne smije da bude postavljen iznad manjeg.</a:t>
            </a:r>
          </a:p>
        </p:txBody>
      </p:sp>
    </p:spTree>
    <p:extLst>
      <p:ext uri="{BB962C8B-B14F-4D97-AF65-F5344CB8AC3E}">
        <p14:creationId xmlns:p14="http://schemas.microsoft.com/office/powerpoint/2010/main" val="2897451458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2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Hanoi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kule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2" name="Google Shape;96;p11">
            <a:extLst>
              <a:ext uri="{FF2B5EF4-FFF2-40B4-BE49-F238E27FC236}">
                <a16:creationId xmlns:a16="http://schemas.microsoft.com/office/drawing/2014/main" id="{84CE0F6D-7AC2-478E-B3CB-0E7F8E334C4F}"/>
              </a:ext>
            </a:extLst>
          </p:cNvPr>
          <p:cNvSpPr txBox="1"/>
          <p:nvPr/>
        </p:nvSpPr>
        <p:spPr>
          <a:xfrm>
            <a:off x="3050177" y="4333393"/>
            <a:ext cx="12187645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Analiza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pomoću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rekurzije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</a:p>
          <a:p>
            <a:pPr lvl="0"/>
            <a:endParaRPr lang="en-US" sz="36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Prvo ćemo da premjestimo n − 1 diskova sa prvog stuba na pomoćni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stub(drugi stub), tako da treći stub ostane slobodan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Zatim premještamo najveći(n-ti) disk sa prvog stuba direktno na treći stub.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 kraju premještamo n − 1 diskova sa drugog stuba na treći stub,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koristeći prvi stub kao pomoćnia</a:t>
            </a:r>
          </a:p>
        </p:txBody>
      </p:sp>
    </p:spTree>
    <p:extLst>
      <p:ext uri="{BB962C8B-B14F-4D97-AF65-F5344CB8AC3E}">
        <p14:creationId xmlns:p14="http://schemas.microsoft.com/office/powerpoint/2010/main" val="4070023834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2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Hanoi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kule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2" name="Google Shape;96;p11">
            <a:extLst>
              <a:ext uri="{FF2B5EF4-FFF2-40B4-BE49-F238E27FC236}">
                <a16:creationId xmlns:a16="http://schemas.microsoft.com/office/drawing/2014/main" id="{84CE0F6D-7AC2-478E-B3CB-0E7F8E334C4F}"/>
              </a:ext>
            </a:extLst>
          </p:cNvPr>
          <p:cNvSpPr txBox="1"/>
          <p:nvPr/>
        </p:nvSpPr>
        <p:spPr>
          <a:xfrm>
            <a:off x="3050177" y="4333393"/>
            <a:ext cx="12187645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Analiza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problema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pomoću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6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rekurzije</a:t>
            </a:r>
            <a:r>
              <a:rPr lang="en-US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</a:p>
          <a:p>
            <a:pPr lvl="0"/>
            <a:endParaRPr lang="en-US" sz="36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Prvo ćemo da premjestimo n − 1 diskova sa prvog stuba na pomoćni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stub(drugi stub), tako da treći stub ostane slobodan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Zatim premještamo najveći(n-ti) disk sa prvog stuba direktno na treći stub.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 kraju premještamo n − 1 diskova sa drugog stuba na treći stub,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nb-NO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koristeći prvi stub kao pomoćnia</a:t>
            </a:r>
          </a:p>
        </p:txBody>
      </p:sp>
    </p:spTree>
    <p:extLst>
      <p:ext uri="{BB962C8B-B14F-4D97-AF65-F5344CB8AC3E}">
        <p14:creationId xmlns:p14="http://schemas.microsoft.com/office/powerpoint/2010/main" val="136839358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534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Courier Prime</vt:lpstr>
      <vt:lpstr>Arial</vt:lpstr>
      <vt:lpstr>Alatsi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JovanAStro</dc:creator>
  <cp:lastModifiedBy>Jovan Cvijanovic</cp:lastModifiedBy>
  <cp:revision>13</cp:revision>
  <dcterms:modified xsi:type="dcterms:W3CDTF">2024-11-05T02:19:31Z</dcterms:modified>
</cp:coreProperties>
</file>